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B4A9-37B7-44E5-B1AE-A8CA67CC7BFF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D988-5DB4-4436-B340-7A449D9915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B4A9-37B7-44E5-B1AE-A8CA67CC7BFF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D988-5DB4-4436-B340-7A449D9915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B4A9-37B7-44E5-B1AE-A8CA67CC7BFF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D988-5DB4-4436-B340-7A449D9915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B4A9-37B7-44E5-B1AE-A8CA67CC7BFF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D988-5DB4-4436-B340-7A449D9915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B4A9-37B7-44E5-B1AE-A8CA67CC7BFF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D988-5DB4-4436-B340-7A449D9915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B4A9-37B7-44E5-B1AE-A8CA67CC7BFF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D988-5DB4-4436-B340-7A449D9915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B4A9-37B7-44E5-B1AE-A8CA67CC7BFF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D988-5DB4-4436-B340-7A449D9915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B4A9-37B7-44E5-B1AE-A8CA67CC7BFF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D988-5DB4-4436-B340-7A449D9915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B4A9-37B7-44E5-B1AE-A8CA67CC7BFF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D988-5DB4-4436-B340-7A449D9915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B4A9-37B7-44E5-B1AE-A8CA67CC7BFF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D988-5DB4-4436-B340-7A449D9915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B4A9-37B7-44E5-B1AE-A8CA67CC7BFF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D988-5DB4-4436-B340-7A449D9915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8B4A9-37B7-44E5-B1AE-A8CA67CC7BFF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6D988-5DB4-4436-B340-7A449D9915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La rentabilidad en Tadil</a:t>
            </a:r>
            <a:br>
              <a:rPr lang="es-ES_tradnl" dirty="0" smtClean="0"/>
            </a:br>
            <a:endParaRPr lang="es-ES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Curso Tadil-Road ETSICCP Granada Abril-2015</a:t>
            </a:r>
            <a:endParaRPr lang="es-ES" dirty="0"/>
          </a:p>
        </p:txBody>
      </p:sp>
      <p:pic>
        <p:nvPicPr>
          <p:cNvPr id="6" name="Imagen 1" descr="C:\Users\Cristobal\AppData\Local\Microsoft\Windows\Temporary Internet Files\Content.Word\logotipo_transparenc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657692"/>
            <a:ext cx="1831704" cy="72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22469" t="6583" r="22202" b="12225"/>
          <a:stretch>
            <a:fillRect/>
          </a:stretch>
        </p:blipFill>
        <p:spPr bwMode="auto">
          <a:xfrm>
            <a:off x="755576" y="1412776"/>
            <a:ext cx="748883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s-ES" dirty="0" smtClean="0"/>
          </a:p>
          <a:p>
            <a:r>
              <a:rPr lang="es-ES" i="1" dirty="0" smtClean="0"/>
              <a:t>GASTOS DE MANTENIMIENTO</a:t>
            </a:r>
            <a:endParaRPr lang="es-ES" dirty="0" smtClean="0"/>
          </a:p>
          <a:p>
            <a:pPr marL="0" indent="0">
              <a:buNone/>
            </a:pPr>
            <a:r>
              <a:rPr lang="es-ES_tradnl" dirty="0" smtClean="0"/>
              <a:t>Para vehículos ligeros TADIL propone la siguiente formulación tradicional en automoción:</a:t>
            </a:r>
            <a:r>
              <a:rPr lang="es-ES" dirty="0" smtClean="0"/>
              <a:t> </a:t>
            </a:r>
            <a:endParaRPr lang="es-ES" dirty="0" smtClean="0"/>
          </a:p>
          <a:p>
            <a:pPr marL="0" indent="0">
              <a:buNone/>
            </a:pPr>
            <a:r>
              <a:rPr lang="es-ES_tradnl" dirty="0" smtClean="0"/>
              <a:t>CPK </a:t>
            </a:r>
            <a:r>
              <a:rPr lang="es-ES_tradnl" dirty="0" smtClean="0"/>
              <a:t>= 0,1034 · V</a:t>
            </a:r>
            <a:r>
              <a:rPr lang="es-ES_tradnl" baseline="30000" dirty="0" smtClean="0"/>
              <a:t>-0,44</a:t>
            </a:r>
            <a:r>
              <a:rPr lang="es-ES_tradnl" dirty="0" smtClean="0"/>
              <a:t> (€/km), siendo V la velocidad de recorrido en km/h.   </a:t>
            </a:r>
            <a:endParaRPr lang="es-ES" dirty="0" smtClean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r>
              <a:rPr lang="es-ES_tradnl" dirty="0" smtClean="0"/>
              <a:t>Para </a:t>
            </a:r>
            <a:r>
              <a:rPr lang="es-ES_tradnl" dirty="0" smtClean="0"/>
              <a:t>vehículos pesados, el coste viene dado por:   </a:t>
            </a:r>
            <a:endParaRPr lang="es-ES" dirty="0" smtClean="0"/>
          </a:p>
          <a:p>
            <a:pPr marL="0" indent="0">
              <a:buNone/>
            </a:pPr>
            <a:r>
              <a:rPr lang="es-ES_tradnl" dirty="0" smtClean="0"/>
              <a:t>CPK </a:t>
            </a:r>
            <a:r>
              <a:rPr lang="es-ES_tradnl" dirty="0" smtClean="0"/>
              <a:t>= 0,4034 · V</a:t>
            </a:r>
            <a:r>
              <a:rPr lang="es-ES_tradnl" baseline="30000" dirty="0" smtClean="0"/>
              <a:t>-0,44</a:t>
            </a:r>
            <a:r>
              <a:rPr lang="es-ES_tradnl" dirty="0" smtClean="0"/>
              <a:t> (€/km), siendo V la velocidad de recorrido en km/h.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211960" y="2924946"/>
          <a:ext cx="3909794" cy="3384370"/>
        </p:xfrm>
        <a:graphic>
          <a:graphicData uri="http://schemas.openxmlformats.org/drawingml/2006/table">
            <a:tbl>
              <a:tblPr/>
              <a:tblGrid>
                <a:gridCol w="1954897"/>
                <a:gridCol w="1954897"/>
              </a:tblGrid>
              <a:tr h="7810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Velocidad (km/h)</a:t>
                      </a:r>
                      <a:endParaRPr lang="es-ES" sz="1100" dirty="0">
                        <a:solidFill>
                          <a:srgbClr val="000000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Consumo combustible</a:t>
                      </a:r>
                      <a:endParaRPr lang="es-ES" sz="1100">
                        <a:solidFill>
                          <a:srgbClr val="000000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6033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Consumo c.c./km</a:t>
                      </a:r>
                      <a:endParaRPr lang="es-ES" sz="1100">
                        <a:solidFill>
                          <a:srgbClr val="000000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60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s-ES" sz="1100">
                        <a:solidFill>
                          <a:srgbClr val="000000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700,0000</a:t>
                      </a:r>
                      <a:endParaRPr lang="es-ES" sz="1100">
                        <a:solidFill>
                          <a:srgbClr val="000000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s-ES" sz="1100">
                        <a:solidFill>
                          <a:srgbClr val="000000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675,0000</a:t>
                      </a:r>
                      <a:endParaRPr lang="es-ES" sz="1100">
                        <a:solidFill>
                          <a:srgbClr val="000000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es-ES" sz="1100">
                        <a:solidFill>
                          <a:srgbClr val="000000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660,0000</a:t>
                      </a:r>
                      <a:endParaRPr lang="es-ES" sz="1100">
                        <a:solidFill>
                          <a:srgbClr val="000000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es-ES" sz="1100">
                        <a:solidFill>
                          <a:srgbClr val="000000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680,0000</a:t>
                      </a:r>
                      <a:endParaRPr lang="es-ES" sz="1100" dirty="0">
                        <a:solidFill>
                          <a:srgbClr val="000000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  <a:endParaRPr lang="es-ES" sz="1100">
                        <a:solidFill>
                          <a:srgbClr val="000000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725,0000</a:t>
                      </a:r>
                      <a:endParaRPr lang="es-ES" sz="1100" dirty="0">
                        <a:solidFill>
                          <a:srgbClr val="000000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  <a:endParaRPr lang="es-ES" sz="1100">
                        <a:solidFill>
                          <a:srgbClr val="000000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750,0000</a:t>
                      </a:r>
                      <a:endParaRPr lang="es-ES" sz="1100">
                        <a:solidFill>
                          <a:srgbClr val="000000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  <a:endParaRPr lang="es-ES" sz="1100">
                        <a:solidFill>
                          <a:srgbClr val="000000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800,0000</a:t>
                      </a:r>
                      <a:endParaRPr lang="es-ES" sz="1100">
                        <a:solidFill>
                          <a:srgbClr val="000000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  <a:endParaRPr lang="es-ES" sz="1100">
                        <a:solidFill>
                          <a:srgbClr val="000000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850,0000</a:t>
                      </a:r>
                      <a:endParaRPr lang="es-ES" sz="1100">
                        <a:solidFill>
                          <a:srgbClr val="000000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s-ES" sz="1100">
                        <a:solidFill>
                          <a:srgbClr val="000000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900,0000</a:t>
                      </a:r>
                      <a:endParaRPr lang="es-ES" sz="1100" dirty="0">
                        <a:solidFill>
                          <a:srgbClr val="000000"/>
                        </a:solidFill>
                        <a:latin typeface="Perpetu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67544" y="1700808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Gastos de combustible</a:t>
            </a:r>
            <a:endParaRPr lang="es-ES" dirty="0" smtClean="0"/>
          </a:p>
          <a:p>
            <a:r>
              <a:rPr lang="es-ES_tradnl" dirty="0" smtClean="0"/>
              <a:t>Los gastos de combustible también dependen del factor </a:t>
            </a:r>
            <a:r>
              <a:rPr lang="es-ES_tradnl" dirty="0" smtClean="0"/>
              <a:t>velocidad, para turismos y pesados.</a:t>
            </a:r>
          </a:p>
          <a:p>
            <a:r>
              <a:rPr lang="es-ES_tradnl" dirty="0" smtClean="0"/>
              <a:t>Tablas editables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s-ES_tradnl" b="1" dirty="0" smtClean="0"/>
              <a:t>Gastos de lubricante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Los gastos de lubricantes también dependen de la velocidad del vehículo.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Las fórmulas que propone TADIL son las siguientes: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_tradnl" b="1" i="1" cap="small" dirty="0" smtClean="0"/>
              <a:t>a) Turismos </a:t>
            </a:r>
            <a:endParaRPr lang="es-ES" dirty="0" smtClean="0"/>
          </a:p>
          <a:p>
            <a:r>
              <a:rPr lang="es-ES_tradnl" dirty="0" smtClean="0"/>
              <a:t>CPK = 0,012 · C · PA   </a:t>
            </a:r>
            <a:endParaRPr lang="es-ES" dirty="0" smtClean="0"/>
          </a:p>
          <a:p>
            <a:r>
              <a:rPr lang="es-ES_tradnl" dirty="0" smtClean="0"/>
              <a:t>Siendo: </a:t>
            </a:r>
            <a:endParaRPr lang="es-ES" dirty="0" smtClean="0"/>
          </a:p>
          <a:p>
            <a:r>
              <a:rPr lang="es-ES_tradnl" dirty="0" smtClean="0"/>
              <a:t>CPK = Coste de aceite por km. en turismos </a:t>
            </a:r>
            <a:endParaRPr lang="es-ES" dirty="0" smtClean="0"/>
          </a:p>
          <a:p>
            <a:r>
              <a:rPr lang="es-ES_tradnl" dirty="0" smtClean="0"/>
              <a:t>C = Consumo de gasolina en litros </a:t>
            </a:r>
            <a:endParaRPr lang="es-ES" dirty="0" smtClean="0"/>
          </a:p>
          <a:p>
            <a:r>
              <a:rPr lang="es-ES_tradnl" dirty="0" smtClean="0"/>
              <a:t>PA = Precio de lubricante </a:t>
            </a:r>
            <a:endParaRPr lang="es-ES" dirty="0" smtClean="0"/>
          </a:p>
          <a:p>
            <a:r>
              <a:rPr lang="es-ES_tradnl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i="1" cap="small" dirty="0" smtClean="0"/>
              <a:t>b) Camiones     </a:t>
            </a:r>
            <a:endParaRPr lang="es-ES" dirty="0" smtClean="0"/>
          </a:p>
          <a:p>
            <a:r>
              <a:rPr lang="es-ES_tradnl" dirty="0" smtClean="0"/>
              <a:t>CPK = 0,008 · C · PA    </a:t>
            </a:r>
            <a:endParaRPr lang="es-ES" dirty="0" smtClean="0"/>
          </a:p>
          <a:p>
            <a:r>
              <a:rPr lang="es-ES_tradnl" dirty="0" smtClean="0"/>
              <a:t>Siendo: </a:t>
            </a:r>
            <a:endParaRPr lang="es-ES" dirty="0" smtClean="0"/>
          </a:p>
          <a:p>
            <a:r>
              <a:rPr lang="es-ES_tradnl" dirty="0" smtClean="0"/>
              <a:t>CPK = Coste de aceite por km. en camiones </a:t>
            </a:r>
            <a:endParaRPr lang="es-ES" dirty="0" smtClean="0"/>
          </a:p>
          <a:p>
            <a:r>
              <a:rPr lang="es-ES_tradnl" dirty="0" smtClean="0"/>
              <a:t>C = Consumo de gas-</a:t>
            </a:r>
            <a:r>
              <a:rPr lang="es-ES_tradnl" dirty="0" err="1" smtClean="0"/>
              <a:t>oil</a:t>
            </a:r>
            <a:r>
              <a:rPr lang="es-ES_tradnl" dirty="0" smtClean="0"/>
              <a:t> en litros </a:t>
            </a:r>
            <a:endParaRPr lang="es-ES" dirty="0" smtClean="0"/>
          </a:p>
          <a:p>
            <a:r>
              <a:rPr lang="es-ES_tradnl" dirty="0" smtClean="0"/>
              <a:t>PA = Precio de lubricante 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s-ES" b="1" i="1" cap="small" dirty="0" smtClean="0"/>
              <a:t>Costes de tiempo.</a:t>
            </a:r>
            <a:endParaRPr lang="es-ES" dirty="0" smtClean="0"/>
          </a:p>
          <a:p>
            <a:pPr marL="0" indent="0">
              <a:buNone/>
            </a:pPr>
            <a:r>
              <a:rPr lang="es-ES_tradnl" dirty="0" smtClean="0"/>
              <a:t>La disminución del tiempo de recorrido es el aspecto más relevante de la serie de beneficios  </a:t>
            </a:r>
            <a:r>
              <a:rPr lang="es-ES_tradnl" dirty="0" smtClean="0"/>
              <a:t>generado por </a:t>
            </a:r>
            <a:r>
              <a:rPr lang="es-ES_tradnl" dirty="0" smtClean="0"/>
              <a:t>un nuevo trazado, pudiendo alcanzar, en ocasiones, entre el 70 y el 80 % de tales beneficios.   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La expresión del coste es para cada alternativa la siguiente:     </a:t>
            </a:r>
            <a:endParaRPr lang="es-ES" dirty="0" smtClean="0"/>
          </a:p>
          <a:p>
            <a:r>
              <a:rPr lang="es-ES_tradnl" dirty="0" smtClean="0"/>
              <a:t>CPT = T·P, </a:t>
            </a:r>
            <a:endParaRPr lang="es-ES" dirty="0" smtClean="0"/>
          </a:p>
          <a:p>
            <a:r>
              <a:rPr lang="es-ES_tradnl" dirty="0" smtClean="0"/>
              <a:t>siendo  </a:t>
            </a:r>
            <a:endParaRPr lang="es-ES" dirty="0" smtClean="0"/>
          </a:p>
          <a:p>
            <a:r>
              <a:rPr lang="es-ES_tradnl" dirty="0" smtClean="0"/>
              <a:t> CPT = coste por tiempo del tramo </a:t>
            </a:r>
            <a:endParaRPr lang="es-ES" dirty="0" smtClean="0"/>
          </a:p>
          <a:p>
            <a:r>
              <a:rPr lang="es-ES_tradnl" dirty="0" smtClean="0"/>
              <a:t> T      = Tiempo de recorrido del tramo, en horas </a:t>
            </a:r>
            <a:endParaRPr lang="es-ES" dirty="0" smtClean="0"/>
          </a:p>
          <a:p>
            <a:r>
              <a:rPr lang="es-ES_tradnl" dirty="0" smtClean="0"/>
              <a:t> P      = Valor del tiempo en €/h.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El tiempo invertido en un trayecto dado se obtiene de la siguiente expresión:     </a:t>
            </a:r>
            <a:endParaRPr lang="es-ES" dirty="0" smtClean="0"/>
          </a:p>
          <a:p>
            <a:r>
              <a:rPr lang="es-ES_tradnl" dirty="0" smtClean="0"/>
              <a:t>T = L/V,</a:t>
            </a:r>
            <a:endParaRPr lang="es-ES" dirty="0" smtClean="0"/>
          </a:p>
          <a:p>
            <a:r>
              <a:rPr lang="es-ES_tradnl" dirty="0" smtClean="0"/>
              <a:t> donde  </a:t>
            </a:r>
            <a:endParaRPr lang="es-ES" dirty="0" smtClean="0"/>
          </a:p>
          <a:p>
            <a:r>
              <a:rPr lang="es-ES_tradnl" dirty="0" smtClean="0"/>
              <a:t> T = tiempo de recorrido del tramo, en horas </a:t>
            </a:r>
            <a:endParaRPr lang="es-ES" dirty="0" smtClean="0"/>
          </a:p>
          <a:p>
            <a:r>
              <a:rPr lang="es-ES_tradnl" dirty="0" smtClean="0"/>
              <a:t> L = longitud del tramo, en km.  </a:t>
            </a:r>
            <a:endParaRPr lang="es-ES" dirty="0" smtClean="0"/>
          </a:p>
          <a:p>
            <a:r>
              <a:rPr lang="es-ES_tradnl" dirty="0" smtClean="0"/>
              <a:t>V = velocidad media del vehículo, en km/h</a:t>
            </a:r>
            <a:endParaRPr lang="es-ES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r>
              <a:rPr lang="es-ES_tradnl" dirty="0" smtClean="0"/>
              <a:t>TADIL:</a:t>
            </a:r>
            <a:endParaRPr lang="es-ES_tradnl" dirty="0" smtClean="0"/>
          </a:p>
          <a:p>
            <a:r>
              <a:rPr lang="es-ES_tradnl" dirty="0" err="1" smtClean="0"/>
              <a:t>Veh</a:t>
            </a:r>
            <a:r>
              <a:rPr lang="es-ES_tradnl" dirty="0" smtClean="0"/>
              <a:t> ligero: 12,75 €/h.</a:t>
            </a:r>
            <a:endParaRPr lang="es-ES" dirty="0" smtClean="0"/>
          </a:p>
          <a:p>
            <a:r>
              <a:rPr lang="es-ES_tradnl" dirty="0" err="1" smtClean="0"/>
              <a:t>Veh</a:t>
            </a:r>
            <a:r>
              <a:rPr lang="es-ES_tradnl" dirty="0" smtClean="0"/>
              <a:t>. pesado: 21,85 €/h</a:t>
            </a:r>
            <a:r>
              <a:rPr lang="es-ES_tradnl" dirty="0" smtClean="0"/>
              <a:t>.</a:t>
            </a:r>
          </a:p>
          <a:p>
            <a:endParaRPr lang="es-ES_tradnl" dirty="0" smtClean="0"/>
          </a:p>
          <a:p>
            <a:pPr>
              <a:buNone/>
            </a:pPr>
            <a:r>
              <a:rPr lang="es-ES_tradnl" dirty="0" smtClean="0"/>
              <a:t>FACTOR DE PONDERACIÓN</a:t>
            </a:r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r>
              <a:rPr lang="es-ES_tradnl" dirty="0" smtClean="0"/>
              <a:t>R= Ponderación del coste de vehículos ligeros. 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" b="1" i="1" cap="small" dirty="0" smtClean="0"/>
              <a:t>Ponderación de </a:t>
            </a:r>
            <a:r>
              <a:rPr lang="es-ES" b="1" i="1" cap="small" dirty="0" smtClean="0"/>
              <a:t>costes entre pesados y ligeros.</a:t>
            </a:r>
            <a:endParaRPr lang="es-ES" dirty="0" smtClean="0"/>
          </a:p>
          <a:p>
            <a:pPr marL="0" indent="0">
              <a:buNone/>
            </a:pPr>
            <a:r>
              <a:rPr lang="es-ES_tradnl" dirty="0" smtClean="0"/>
              <a:t>Consiste en obtener el valor medio por kilómetro de los costes de funcionamiento y tiempo considerando el reparto entre vehículos pesados y ligeros.</a:t>
            </a:r>
            <a:endParaRPr lang="es-ES" dirty="0" smtClean="0"/>
          </a:p>
          <a:p>
            <a:pPr marL="0" indent="0">
              <a:buNone/>
            </a:pPr>
            <a:r>
              <a:rPr lang="es-ES_tradnl" dirty="0" smtClean="0"/>
              <a:t>Conocidos los costes de transporte y conocido el porcentaje de vehículos pesados en la carretera la ponderación de costes se hace de la siguiente manera:  </a:t>
            </a:r>
            <a:endParaRPr lang="es-ES" dirty="0" smtClean="0"/>
          </a:p>
          <a:p>
            <a:r>
              <a:rPr lang="es-ES_tradnl" dirty="0" smtClean="0"/>
              <a:t>C = CVL · PVL+ CVP · PVP, </a:t>
            </a:r>
            <a:endParaRPr lang="es-ES" dirty="0" smtClean="0"/>
          </a:p>
          <a:p>
            <a:r>
              <a:rPr lang="es-ES_tradnl" dirty="0" smtClean="0"/>
              <a:t>siendo:  </a:t>
            </a:r>
            <a:endParaRPr lang="es-ES" dirty="0" smtClean="0"/>
          </a:p>
          <a:p>
            <a:r>
              <a:rPr lang="es-ES_tradnl" dirty="0" smtClean="0"/>
              <a:t>CVL: costes de los vehículos ligeros. </a:t>
            </a:r>
            <a:endParaRPr lang="es-ES" dirty="0" smtClean="0"/>
          </a:p>
          <a:p>
            <a:r>
              <a:rPr lang="es-ES_tradnl" dirty="0" smtClean="0"/>
              <a:t>PVL: porcentaje en tanto por uno de vehículos ligeros. </a:t>
            </a:r>
            <a:endParaRPr lang="es-ES" dirty="0" smtClean="0"/>
          </a:p>
          <a:p>
            <a:r>
              <a:rPr lang="es-ES_tradnl" dirty="0" smtClean="0"/>
              <a:t>CVP: costes de los vehículos pesados. </a:t>
            </a:r>
            <a:endParaRPr lang="es-ES" dirty="0" smtClean="0"/>
          </a:p>
          <a:p>
            <a:r>
              <a:rPr lang="es-ES_tradnl" dirty="0" smtClean="0"/>
              <a:t>PVP: porcentaje en tanto por uno de vehículos pesados.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Gastos de conservación y rehabilitación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22469" t="6583" r="22202" b="12852"/>
          <a:stretch>
            <a:fillRect/>
          </a:stretch>
        </p:blipFill>
        <p:spPr bwMode="auto">
          <a:xfrm>
            <a:off x="1619672" y="2204864"/>
            <a:ext cx="547260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_tradnl" dirty="0" smtClean="0"/>
              <a:t>Situaciones:</a:t>
            </a:r>
          </a:p>
          <a:p>
            <a:pPr marL="1588" indent="12700">
              <a:buNone/>
            </a:pPr>
            <a:r>
              <a:rPr lang="es-ES_tradnl" dirty="0" smtClean="0"/>
              <a:t>Que </a:t>
            </a:r>
            <a:r>
              <a:rPr lang="es-ES_tradnl" dirty="0" smtClean="0"/>
              <a:t>la promoción de la nueva infraestructura sea privada y se mantenga la conexión </a:t>
            </a:r>
            <a:r>
              <a:rPr lang="es-ES_tradnl" dirty="0" smtClean="0"/>
              <a:t>antigua.</a:t>
            </a:r>
            <a:endParaRPr lang="es-ES" dirty="0" smtClean="0"/>
          </a:p>
          <a:p>
            <a:pPr marL="1588" indent="12700">
              <a:buNone/>
            </a:pPr>
            <a:endParaRPr lang="es-ES" dirty="0" smtClean="0"/>
          </a:p>
          <a:p>
            <a:pPr marL="1588" indent="12700">
              <a:buNone/>
            </a:pPr>
            <a:r>
              <a:rPr lang="es-ES_tradnl" dirty="0" smtClean="0"/>
              <a:t>Que </a:t>
            </a:r>
            <a:r>
              <a:rPr lang="es-ES_tradnl" dirty="0" smtClean="0"/>
              <a:t>la promoción de la nueva infraestructura sea privada y no se mantenga la conexión </a:t>
            </a:r>
            <a:r>
              <a:rPr lang="es-ES_tradnl" dirty="0" smtClean="0"/>
              <a:t>antigua</a:t>
            </a:r>
            <a:endParaRPr lang="es-ES" dirty="0" smtClean="0"/>
          </a:p>
          <a:p>
            <a:pPr marL="1588" indent="12700">
              <a:buNone/>
            </a:pPr>
            <a:r>
              <a:rPr lang="es-ES_tradnl" dirty="0" smtClean="0"/>
              <a:t> </a:t>
            </a:r>
            <a:endParaRPr lang="es-ES" dirty="0" smtClean="0"/>
          </a:p>
          <a:p>
            <a:pPr marL="1588" indent="12700">
              <a:buNone/>
            </a:pPr>
            <a:r>
              <a:rPr lang="es-ES_tradnl" dirty="0" smtClean="0"/>
              <a:t>Que </a:t>
            </a:r>
            <a:r>
              <a:rPr lang="es-ES_tradnl" dirty="0" smtClean="0"/>
              <a:t>la promoción de la nueva infraestructura sea pública y se mantenga la antigua </a:t>
            </a:r>
            <a:r>
              <a:rPr lang="es-ES_tradnl" dirty="0" smtClean="0"/>
              <a:t>conexión</a:t>
            </a:r>
            <a:endParaRPr lang="es-ES" dirty="0" smtClean="0"/>
          </a:p>
          <a:p>
            <a:pPr marL="1588" indent="12700">
              <a:buNone/>
            </a:pPr>
            <a:r>
              <a:rPr lang="es-ES_tradnl" dirty="0" smtClean="0"/>
              <a:t> </a:t>
            </a:r>
            <a:endParaRPr lang="es-ES" dirty="0" smtClean="0"/>
          </a:p>
          <a:p>
            <a:pPr marL="1588" indent="12700">
              <a:buNone/>
            </a:pPr>
            <a:r>
              <a:rPr lang="es-ES_tradnl" dirty="0" smtClean="0"/>
              <a:t>Que la promoción de la nueva infraestructura sea pública y no se mantenga la antigua </a:t>
            </a:r>
            <a:r>
              <a:rPr lang="es-ES_tradnl" dirty="0" smtClean="0"/>
              <a:t>conexión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Gastos de explotación y tipo de inversión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22469" t="7210" r="22202" b="12225"/>
          <a:stretch>
            <a:fillRect/>
          </a:stretch>
        </p:blipFill>
        <p:spPr bwMode="auto">
          <a:xfrm>
            <a:off x="3131840" y="2132856"/>
            <a:ext cx="554461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Estudio de rentabilidad.</a:t>
            </a:r>
          </a:p>
          <a:p>
            <a:r>
              <a:rPr lang="es-ES_tradnl" dirty="0" smtClean="0"/>
              <a:t>Índices:</a:t>
            </a:r>
          </a:p>
          <a:p>
            <a:pPr lvl="1"/>
            <a:r>
              <a:rPr lang="es-ES_tradnl" dirty="0" smtClean="0"/>
              <a:t>TA. Tasa de actualización.</a:t>
            </a:r>
          </a:p>
          <a:p>
            <a:pPr lvl="1"/>
            <a:r>
              <a:rPr lang="es-ES_tradnl" dirty="0" smtClean="0"/>
              <a:t>IPC. Índice de precios al consumo.</a:t>
            </a:r>
          </a:p>
          <a:p>
            <a:pPr lvl="1"/>
            <a:r>
              <a:rPr lang="es-ES_tradnl" dirty="0" smtClean="0"/>
              <a:t>CRP. Coeficiente de revisión precios de la construcción.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_tradnl" dirty="0" smtClean="0"/>
              <a:t>Tadil considera el estudio de la rentabilidad:</a:t>
            </a:r>
          </a:p>
          <a:p>
            <a:pPr lvl="1"/>
            <a:r>
              <a:rPr lang="es-ES_tradnl" dirty="0" smtClean="0"/>
              <a:t> social </a:t>
            </a:r>
          </a:p>
          <a:p>
            <a:pPr lvl="1"/>
            <a:r>
              <a:rPr lang="es-ES_tradnl" dirty="0" smtClean="0"/>
              <a:t>y del inversor privado.</a:t>
            </a:r>
          </a:p>
          <a:p>
            <a:r>
              <a:rPr lang="es-ES_tradnl" dirty="0" smtClean="0"/>
              <a:t>Se basa en el conocimiento del PEM, PBL y PCA. Se consideran los datos siguientes:</a:t>
            </a:r>
          </a:p>
          <a:p>
            <a:r>
              <a:rPr lang="es-ES_tradnl" dirty="0" smtClean="0"/>
              <a:t>Para PBL</a:t>
            </a:r>
            <a:endParaRPr lang="es-ES_tradnl" dirty="0" smtClean="0"/>
          </a:p>
          <a:p>
            <a:pPr lvl="1"/>
            <a:r>
              <a:rPr lang="es-ES" dirty="0" smtClean="0"/>
              <a:t>gastos generales.</a:t>
            </a:r>
          </a:p>
          <a:p>
            <a:pPr lvl="1"/>
            <a:r>
              <a:rPr lang="es-ES" dirty="0" smtClean="0"/>
              <a:t>beneficio industrial.</a:t>
            </a:r>
          </a:p>
          <a:p>
            <a:pPr lvl="1"/>
            <a:r>
              <a:rPr lang="es-ES" dirty="0" smtClean="0"/>
              <a:t>control de calidad</a:t>
            </a:r>
            <a:r>
              <a:rPr lang="es-ES" dirty="0" smtClean="0"/>
              <a:t>.</a:t>
            </a:r>
          </a:p>
          <a:p>
            <a:r>
              <a:rPr lang="es-ES_tradnl" dirty="0" smtClean="0"/>
              <a:t>Para PCA</a:t>
            </a:r>
            <a:endParaRPr lang="es-ES" dirty="0" smtClean="0"/>
          </a:p>
          <a:p>
            <a:pPr lvl="1"/>
            <a:r>
              <a:rPr lang="es-ES" dirty="0" smtClean="0"/>
              <a:t>conservación de patrimonio, (como porcentaje respecto del PEM)</a:t>
            </a:r>
          </a:p>
          <a:p>
            <a:pPr lvl="1"/>
            <a:r>
              <a:rPr lang="es-ES" dirty="0" smtClean="0"/>
              <a:t>control de calidad, (como porcentaje respecto del PEM)</a:t>
            </a:r>
          </a:p>
          <a:p>
            <a:pPr lvl="1"/>
            <a:r>
              <a:rPr lang="es-ES" dirty="0" smtClean="0"/>
              <a:t>restauración paisajística, (como porcentaje respecto del PEM)</a:t>
            </a:r>
          </a:p>
          <a:p>
            <a:pPr lvl="1"/>
            <a:r>
              <a:rPr lang="es-ES" dirty="0" smtClean="0"/>
              <a:t>otros tales como medidas compensatorias acciones correctivas, etc..., (como porcentaje respecto del PEM)</a:t>
            </a:r>
          </a:p>
          <a:p>
            <a:pPr lvl="1"/>
            <a:r>
              <a:rPr lang="es-ES" dirty="0" smtClean="0"/>
              <a:t>zona servidumbre, ancho en metros: permitirá el cálculo del coste de expropiaciones empleando los valores introducidos en el menú SIG del coste de producción en variables socioeconómicas y del valor del suelo en variables patrimoniales.</a:t>
            </a:r>
          </a:p>
          <a:p>
            <a:pPr lvl="1"/>
            <a:endParaRPr lang="es-ES" dirty="0" smtClean="0"/>
          </a:p>
          <a:p>
            <a:pPr>
              <a:buNone/>
            </a:pPr>
            <a:r>
              <a:rPr lang="es-ES" dirty="0" smtClean="0"/>
              <a:t>El IVA</a:t>
            </a:r>
            <a:r>
              <a:rPr lang="es-ES" dirty="0" smtClean="0"/>
              <a:t>, (ó VAT</a:t>
            </a:r>
            <a:r>
              <a:rPr lang="es-ES" dirty="0" smtClean="0"/>
              <a:t>) no se aplica a estudios de </a:t>
            </a:r>
            <a:r>
              <a:rPr lang="es-ES" dirty="0" err="1" smtClean="0"/>
              <a:t>rentabiliad</a:t>
            </a:r>
            <a:endParaRPr lang="es-ES" dirty="0" smtClean="0"/>
          </a:p>
          <a:p>
            <a:endParaRPr lang="es-ES_trad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_tradnl" dirty="0" smtClean="0"/>
              <a:t>¿cuándo aplica índices?</a:t>
            </a:r>
          </a:p>
          <a:p>
            <a:endParaRPr lang="es-ES" dirty="0" smtClean="0"/>
          </a:p>
          <a:p>
            <a:r>
              <a:rPr lang="es-ES_tradnl" dirty="0" smtClean="0"/>
              <a:t>TASA </a:t>
            </a:r>
            <a:r>
              <a:rPr lang="es-ES_tradnl" dirty="0" smtClean="0"/>
              <a:t>DE </a:t>
            </a:r>
            <a:r>
              <a:rPr lang="es-ES_tradnl" dirty="0" smtClean="0"/>
              <a:t>ACTUALIZACIÓN</a:t>
            </a:r>
            <a:r>
              <a:rPr lang="es-ES_tradnl" dirty="0" smtClean="0"/>
              <a:t>: se aplica (1+TA) desde el primer año de la construcción de la infraestructura y en los años siguientes tendrá el valor (1+TA)</a:t>
            </a:r>
            <a:r>
              <a:rPr lang="es-ES_tradnl" baseline="30000" dirty="0" smtClean="0"/>
              <a:t>n</a:t>
            </a:r>
            <a:r>
              <a:rPr lang="es-ES_tradnl" dirty="0" smtClean="0"/>
              <a:t>, siendo n el número de años transcurridos desde el inicio de la construcción. El valor máximo de n será la suma de los años necesarios para la construcción más los años de explotación, (n=</a:t>
            </a:r>
            <a:r>
              <a:rPr lang="es-ES_tradnl" dirty="0" err="1" smtClean="0"/>
              <a:t>t+m</a:t>
            </a:r>
            <a:r>
              <a:rPr lang="es-ES_tradnl" dirty="0" smtClean="0"/>
              <a:t>).</a:t>
            </a:r>
            <a:r>
              <a:rPr lang="es-ES" dirty="0" smtClean="0"/>
              <a:t> 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r>
              <a:rPr lang="es-ES_tradnl" dirty="0" smtClean="0"/>
              <a:t>TASA </a:t>
            </a:r>
            <a:r>
              <a:rPr lang="es-ES_tradnl" dirty="0" smtClean="0"/>
              <a:t>DE IPC: se aplica a partir del segundo año de explotación de la infraestructura; en cada año de explotación el valor será (1+IPC)</a:t>
            </a:r>
            <a:r>
              <a:rPr lang="es-ES_tradnl" baseline="30000" dirty="0" smtClean="0"/>
              <a:t>m-1</a:t>
            </a:r>
            <a:r>
              <a:rPr lang="es-ES_tradnl" dirty="0" smtClean="0"/>
              <a:t>, siendo m el número de años transcurridos desde el inicio de la explotación. </a:t>
            </a:r>
            <a:endParaRPr lang="es-ES_tradnl" dirty="0" smtClean="0"/>
          </a:p>
          <a:p>
            <a:pPr>
              <a:buNone/>
            </a:pPr>
            <a:endParaRPr lang="es-ES" dirty="0" smtClean="0"/>
          </a:p>
          <a:p>
            <a:r>
              <a:rPr lang="es-ES_tradnl" dirty="0" smtClean="0"/>
              <a:t>COEFICIENTE DE </a:t>
            </a:r>
            <a:r>
              <a:rPr lang="es-ES_tradnl" dirty="0" err="1" smtClean="0"/>
              <a:t>REVISIóN</a:t>
            </a:r>
            <a:r>
              <a:rPr lang="es-ES_tradnl" dirty="0" smtClean="0"/>
              <a:t> </a:t>
            </a:r>
            <a:r>
              <a:rPr lang="es-ES_tradnl" dirty="0" smtClean="0"/>
              <a:t>DE PRECIOS: se aplica desde el segundo año de construcción hasta el último; en cada año de construcción el valor será (1+CRP)</a:t>
            </a:r>
            <a:r>
              <a:rPr lang="es-ES_tradnl" baseline="30000" dirty="0" smtClean="0"/>
              <a:t>t-1</a:t>
            </a:r>
            <a:r>
              <a:rPr lang="es-ES_tradnl" dirty="0" smtClean="0"/>
              <a:t>, siendo t el número de años  transcurridos desde el inicio de la obra y con valor máximo el número de años previstos de obra.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Tráfico.</a:t>
            </a:r>
          </a:p>
          <a:p>
            <a:pPr marL="1588" indent="12700">
              <a:buNone/>
            </a:pPr>
            <a:r>
              <a:rPr lang="es-ES" dirty="0" smtClean="0"/>
              <a:t>IMD </a:t>
            </a:r>
            <a:r>
              <a:rPr lang="es-ES" baseline="-25000" dirty="0" smtClean="0"/>
              <a:t>año m</a:t>
            </a:r>
            <a:r>
              <a:rPr lang="es-ES" dirty="0" smtClean="0"/>
              <a:t> = IMD </a:t>
            </a:r>
            <a:r>
              <a:rPr lang="es-ES" baseline="-25000" dirty="0" smtClean="0"/>
              <a:t>año 1 </a:t>
            </a:r>
            <a:r>
              <a:rPr lang="es-ES" baseline="-25000" dirty="0" err="1" smtClean="0"/>
              <a:t>explot</a:t>
            </a:r>
            <a:r>
              <a:rPr lang="es-ES" dirty="0" smtClean="0"/>
              <a:t> + IMD </a:t>
            </a:r>
            <a:r>
              <a:rPr lang="es-ES" baseline="-25000" dirty="0" smtClean="0"/>
              <a:t>año 1 </a:t>
            </a:r>
            <a:r>
              <a:rPr lang="es-ES" baseline="-25000" dirty="0" err="1" smtClean="0"/>
              <a:t>explot</a:t>
            </a:r>
            <a:r>
              <a:rPr lang="es-ES" dirty="0" smtClean="0"/>
              <a:t> x TC x (m-1) x 0,01</a:t>
            </a:r>
          </a:p>
          <a:p>
            <a:pPr>
              <a:buNone/>
            </a:pPr>
            <a:r>
              <a:rPr lang="es-ES_tradnl" dirty="0" smtClean="0"/>
              <a:t>(TC es la tasa de crecimiento introducida)</a:t>
            </a:r>
            <a:endParaRPr lang="es-E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Años:</a:t>
            </a:r>
          </a:p>
          <a:p>
            <a:endParaRPr lang="es-ES_tradnl" dirty="0" smtClean="0"/>
          </a:p>
          <a:p>
            <a:pPr indent="12700">
              <a:buNone/>
            </a:pPr>
            <a:r>
              <a:rPr lang="es-ES_tradnl" dirty="0" smtClean="0"/>
              <a:t>Años de construcción. Reparto de la inversión en cada año.</a:t>
            </a:r>
          </a:p>
          <a:p>
            <a:pPr>
              <a:buNone/>
            </a:pPr>
            <a:endParaRPr lang="es-ES_tradnl" dirty="0" smtClean="0"/>
          </a:p>
          <a:p>
            <a:pPr indent="12700">
              <a:buNone/>
            </a:pPr>
            <a:r>
              <a:rPr lang="es-ES_tradnl" dirty="0" smtClean="0"/>
              <a:t>Años de explotación. Cada 10 años se aplican los costes de rehabilitación.</a:t>
            </a:r>
            <a:endParaRPr lang="es-E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_tradnl" dirty="0" smtClean="0"/>
              <a:t>Costes en la inversión privada:</a:t>
            </a:r>
          </a:p>
          <a:p>
            <a:pPr>
              <a:buNone/>
            </a:pPr>
            <a:r>
              <a:rPr lang="es-ES" dirty="0" smtClean="0"/>
              <a:t>C</a:t>
            </a:r>
            <a:r>
              <a:rPr lang="es-ES" baseline="-25000" dirty="0" smtClean="0"/>
              <a:t>m</a:t>
            </a:r>
            <a:r>
              <a:rPr lang="es-ES" dirty="0" smtClean="0"/>
              <a:t>=(</a:t>
            </a:r>
            <a:r>
              <a:rPr lang="es-ES" dirty="0" err="1" smtClean="0"/>
              <a:t>CM</a:t>
            </a:r>
            <a:r>
              <a:rPr lang="es-ES" baseline="-25000" dirty="0" err="1" smtClean="0"/>
              <a:t>m</a:t>
            </a:r>
            <a:r>
              <a:rPr lang="es-ES" dirty="0" smtClean="0"/>
              <a:t>)+(</a:t>
            </a:r>
            <a:r>
              <a:rPr lang="es-ES" dirty="0" err="1" smtClean="0"/>
              <a:t>CE</a:t>
            </a:r>
            <a:r>
              <a:rPr lang="es-ES" baseline="-25000" dirty="0" err="1" smtClean="0"/>
              <a:t>m</a:t>
            </a:r>
            <a:r>
              <a:rPr lang="es-ES" dirty="0" smtClean="0"/>
              <a:t>)+(</a:t>
            </a:r>
            <a:r>
              <a:rPr lang="es-ES" dirty="0" err="1" smtClean="0"/>
              <a:t>CS</a:t>
            </a:r>
            <a:r>
              <a:rPr lang="es-ES" baseline="-25000" dirty="0" err="1" smtClean="0"/>
              <a:t>m</a:t>
            </a:r>
            <a:r>
              <a:rPr lang="es-ES" dirty="0" smtClean="0"/>
              <a:t>).</a:t>
            </a:r>
          </a:p>
          <a:p>
            <a:pPr>
              <a:buNone/>
            </a:pPr>
            <a:r>
              <a:rPr lang="es-ES_tradnl" dirty="0" smtClean="0"/>
              <a:t>CM: mantenimiento.</a:t>
            </a:r>
          </a:p>
          <a:p>
            <a:pPr>
              <a:buNone/>
            </a:pPr>
            <a:r>
              <a:rPr lang="es-ES_tradnl" dirty="0" smtClean="0"/>
              <a:t>CE: explotación.</a:t>
            </a:r>
          </a:p>
          <a:p>
            <a:pPr>
              <a:buNone/>
            </a:pPr>
            <a:r>
              <a:rPr lang="es-ES_tradnl" dirty="0" smtClean="0"/>
              <a:t>CS: Seguros.</a:t>
            </a:r>
          </a:p>
          <a:p>
            <a:pPr>
              <a:buNone/>
            </a:pPr>
            <a:r>
              <a:rPr lang="es-ES_tradnl" dirty="0" smtClean="0"/>
              <a:t>Ingresos inversión privada:</a:t>
            </a:r>
          </a:p>
          <a:p>
            <a:pPr>
              <a:buNone/>
            </a:pPr>
            <a:r>
              <a:rPr lang="es-ES" dirty="0" err="1" smtClean="0"/>
              <a:t>I</a:t>
            </a:r>
            <a:r>
              <a:rPr lang="es-ES" baseline="-25000" dirty="0" err="1" smtClean="0"/>
              <a:t>m</a:t>
            </a:r>
            <a:r>
              <a:rPr lang="es-ES" dirty="0" smtClean="0"/>
              <a:t>=</a:t>
            </a:r>
            <a:r>
              <a:rPr lang="es-ES" dirty="0" err="1" smtClean="0"/>
              <a:t>IS</a:t>
            </a:r>
            <a:r>
              <a:rPr lang="es-ES" baseline="-25000" dirty="0" err="1" smtClean="0"/>
              <a:t>m</a:t>
            </a:r>
            <a:r>
              <a:rPr lang="es-ES" dirty="0" err="1" smtClean="0"/>
              <a:t>+IP</a:t>
            </a:r>
            <a:r>
              <a:rPr lang="es-ES" baseline="-25000" dirty="0" err="1" smtClean="0"/>
              <a:t>m</a:t>
            </a:r>
            <a:r>
              <a:rPr lang="es-ES" dirty="0" err="1" smtClean="0"/>
              <a:t>+Iv</a:t>
            </a:r>
            <a:r>
              <a:rPr lang="es-ES" baseline="-25000" dirty="0" err="1" smtClean="0"/>
              <a:t>m</a:t>
            </a:r>
            <a:endParaRPr lang="es-ES" baseline="-25000" dirty="0" smtClean="0"/>
          </a:p>
          <a:p>
            <a:pPr>
              <a:buNone/>
            </a:pPr>
            <a:r>
              <a:rPr lang="es-ES_tradnl" dirty="0" smtClean="0"/>
              <a:t>IS: Subvenciones a la construcción.</a:t>
            </a:r>
          </a:p>
          <a:p>
            <a:pPr>
              <a:buNone/>
            </a:pPr>
            <a:r>
              <a:rPr lang="es-ES_tradnl" dirty="0" smtClean="0"/>
              <a:t>IP: peajes.</a:t>
            </a:r>
          </a:p>
          <a:p>
            <a:pPr>
              <a:buNone/>
            </a:pPr>
            <a:r>
              <a:rPr lang="es-ES_tradnl" dirty="0" smtClean="0"/>
              <a:t>IV: subvención por vehículo.</a:t>
            </a:r>
            <a:endParaRPr lang="es-ES" baseline="-25000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_tradnl" dirty="0" smtClean="0"/>
              <a:t>Subvención constante o actualizable:</a:t>
            </a:r>
          </a:p>
          <a:p>
            <a:pPr marL="96838" indent="-1588">
              <a:buNone/>
            </a:pPr>
            <a:r>
              <a:rPr lang="es-ES" dirty="0" err="1" smtClean="0"/>
              <a:t>I</a:t>
            </a:r>
            <a:r>
              <a:rPr lang="es-ES" baseline="-25000" dirty="0" err="1" smtClean="0"/>
              <a:t>mR</a:t>
            </a:r>
            <a:r>
              <a:rPr lang="es-ES" dirty="0" smtClean="0"/>
              <a:t>=</a:t>
            </a:r>
            <a:r>
              <a:rPr lang="es-ES_tradnl" dirty="0" smtClean="0"/>
              <a:t> (1+IPC)</a:t>
            </a:r>
            <a:r>
              <a:rPr lang="es-ES_tradnl" baseline="30000" dirty="0" smtClean="0"/>
              <a:t>m-1</a:t>
            </a:r>
            <a:r>
              <a:rPr lang="es-ES_tradnl" dirty="0" smtClean="0"/>
              <a:t> x (</a:t>
            </a:r>
            <a:r>
              <a:rPr lang="es-ES_tradnl" dirty="0" err="1" smtClean="0"/>
              <a:t>IP</a:t>
            </a:r>
            <a:r>
              <a:rPr lang="es-ES_tradnl" baseline="-25000" dirty="0" err="1" smtClean="0"/>
              <a:t>m</a:t>
            </a:r>
            <a:r>
              <a:rPr lang="es-ES_tradnl" dirty="0" smtClean="0"/>
              <a:t>) + (</a:t>
            </a:r>
            <a:r>
              <a:rPr lang="es-ES_tradnl" dirty="0" err="1" smtClean="0"/>
              <a:t>IS</a:t>
            </a:r>
            <a:r>
              <a:rPr lang="es-ES_tradnl" baseline="-25000" dirty="0" err="1" smtClean="0"/>
              <a:t>m</a:t>
            </a:r>
            <a:r>
              <a:rPr lang="es-ES_tradnl" dirty="0" err="1" smtClean="0"/>
              <a:t>+IV</a:t>
            </a:r>
            <a:r>
              <a:rPr lang="es-ES_tradnl" baseline="-25000" dirty="0" err="1" smtClean="0"/>
              <a:t>m</a:t>
            </a:r>
            <a:r>
              <a:rPr lang="es-ES_tradnl" dirty="0" smtClean="0"/>
              <a:t>), cuando la subvención sea constante.</a:t>
            </a:r>
            <a:endParaRPr lang="es-ES" dirty="0" smtClean="0"/>
          </a:p>
          <a:p>
            <a:pPr marL="96838" indent="-1588">
              <a:buNone/>
            </a:pPr>
            <a:r>
              <a:rPr lang="es-ES_tradnl" dirty="0" smtClean="0"/>
              <a:t>ó </a:t>
            </a:r>
            <a:endParaRPr lang="es-ES" dirty="0" smtClean="0"/>
          </a:p>
          <a:p>
            <a:pPr marL="96838" indent="-1588">
              <a:buNone/>
            </a:pPr>
            <a:r>
              <a:rPr lang="es-ES" dirty="0" err="1" smtClean="0"/>
              <a:t>I</a:t>
            </a:r>
            <a:r>
              <a:rPr lang="es-ES" baseline="-25000" dirty="0" err="1" smtClean="0"/>
              <a:t>mR</a:t>
            </a:r>
            <a:r>
              <a:rPr lang="es-ES" dirty="0" smtClean="0"/>
              <a:t>=</a:t>
            </a:r>
            <a:r>
              <a:rPr lang="es-ES_tradnl" dirty="0" smtClean="0"/>
              <a:t>  (1+IPC)</a:t>
            </a:r>
            <a:r>
              <a:rPr lang="es-ES_tradnl" baseline="30000" dirty="0" smtClean="0"/>
              <a:t>m-1</a:t>
            </a:r>
            <a:r>
              <a:rPr lang="es-ES_tradnl" dirty="0" smtClean="0"/>
              <a:t> x (</a:t>
            </a:r>
            <a:r>
              <a:rPr lang="es-ES_tradnl" dirty="0" err="1" smtClean="0"/>
              <a:t>IP</a:t>
            </a:r>
            <a:r>
              <a:rPr lang="es-ES_tradnl" baseline="-25000" dirty="0" err="1" smtClean="0"/>
              <a:t>m</a:t>
            </a:r>
            <a:r>
              <a:rPr lang="es-ES_tradnl" dirty="0" err="1" smtClean="0"/>
              <a:t>+IV</a:t>
            </a:r>
            <a:r>
              <a:rPr lang="es-ES_tradnl" baseline="-25000" dirty="0" err="1" smtClean="0"/>
              <a:t>m</a:t>
            </a:r>
            <a:r>
              <a:rPr lang="es-ES_tradnl" dirty="0" err="1" smtClean="0"/>
              <a:t>+IS</a:t>
            </a:r>
            <a:r>
              <a:rPr lang="es-ES_tradnl" baseline="-25000" dirty="0" err="1" smtClean="0"/>
              <a:t>m</a:t>
            </a:r>
            <a:r>
              <a:rPr lang="es-ES_tradnl" dirty="0" smtClean="0"/>
              <a:t>), cuando la subvención sea actualizable por IPC</a:t>
            </a:r>
            <a:r>
              <a:rPr lang="es-ES_tradnl" dirty="0" smtClean="0"/>
              <a:t>.</a:t>
            </a:r>
          </a:p>
          <a:p>
            <a:pPr marL="96838" indent="-1588">
              <a:buNone/>
            </a:pPr>
            <a:endParaRPr lang="es-ES_tradnl" dirty="0" smtClean="0"/>
          </a:p>
          <a:p>
            <a:pPr marL="96838" indent="-1588">
              <a:buNone/>
            </a:pPr>
            <a:r>
              <a:rPr lang="es-ES_tradnl" dirty="0" smtClean="0"/>
              <a:t>A los costes se le aplica el IPC:</a:t>
            </a:r>
          </a:p>
          <a:p>
            <a:pPr marL="96838" indent="-1588">
              <a:buNone/>
            </a:pPr>
            <a:r>
              <a:rPr lang="es-ES_tradnl" dirty="0" err="1" smtClean="0"/>
              <a:t>C</a:t>
            </a:r>
            <a:r>
              <a:rPr lang="es-ES_tradnl" baseline="-25000" dirty="0" err="1" smtClean="0"/>
              <a:t>mR</a:t>
            </a:r>
            <a:r>
              <a:rPr lang="es-ES_tradnl" baseline="-25000" dirty="0" smtClean="0"/>
              <a:t> </a:t>
            </a:r>
            <a:r>
              <a:rPr lang="es-ES_tradnl" dirty="0" smtClean="0"/>
              <a:t>=  (C</a:t>
            </a:r>
            <a:r>
              <a:rPr lang="es-ES_tradnl" baseline="-25000" dirty="0" smtClean="0"/>
              <a:t>m</a:t>
            </a:r>
            <a:r>
              <a:rPr lang="es-ES_tradnl" dirty="0" smtClean="0"/>
              <a:t>)x(1+IPC)</a:t>
            </a:r>
            <a:r>
              <a:rPr lang="es-ES_tradnl" baseline="30000" dirty="0" smtClean="0"/>
              <a:t>m-1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r>
              <a:rPr lang="es-ES_tradnl" dirty="0" smtClean="0"/>
              <a:t>Costes e ingresos actualizados:</a:t>
            </a:r>
          </a:p>
          <a:p>
            <a:pPr>
              <a:buNone/>
            </a:pPr>
            <a:r>
              <a:rPr lang="es-ES" dirty="0" err="1" smtClean="0"/>
              <a:t>I</a:t>
            </a:r>
            <a:r>
              <a:rPr lang="es-ES" baseline="-25000" dirty="0" err="1" smtClean="0"/>
              <a:t>mA</a:t>
            </a:r>
            <a:r>
              <a:rPr lang="es-ES" dirty="0" smtClean="0"/>
              <a:t>=</a:t>
            </a:r>
            <a:r>
              <a:rPr lang="es-ES" dirty="0" err="1" smtClean="0"/>
              <a:t>I</a:t>
            </a:r>
            <a:r>
              <a:rPr lang="es-ES" baseline="-25000" dirty="0" err="1" smtClean="0"/>
              <a:t>mR</a:t>
            </a:r>
            <a:r>
              <a:rPr lang="es-ES" dirty="0" smtClean="0"/>
              <a:t>/</a:t>
            </a:r>
            <a:r>
              <a:rPr lang="es-ES_tradnl" dirty="0" smtClean="0"/>
              <a:t>( 1+(TA))</a:t>
            </a:r>
            <a:r>
              <a:rPr lang="es-ES_tradnl" baseline="30000" dirty="0" smtClean="0"/>
              <a:t>n</a:t>
            </a:r>
            <a:endParaRPr lang="es-ES" dirty="0" smtClean="0"/>
          </a:p>
          <a:p>
            <a:pPr>
              <a:buNone/>
            </a:pPr>
            <a:r>
              <a:rPr lang="es-ES" dirty="0" err="1" smtClean="0"/>
              <a:t>C</a:t>
            </a:r>
            <a:r>
              <a:rPr lang="es-ES" baseline="-25000" dirty="0" err="1" smtClean="0"/>
              <a:t>mA</a:t>
            </a:r>
            <a:r>
              <a:rPr lang="es-ES" dirty="0" smtClean="0"/>
              <a:t>=</a:t>
            </a:r>
            <a:r>
              <a:rPr lang="es-ES" dirty="0" err="1" smtClean="0"/>
              <a:t>C</a:t>
            </a:r>
            <a:r>
              <a:rPr lang="es-ES" baseline="-25000" dirty="0" err="1" smtClean="0"/>
              <a:t>mR</a:t>
            </a:r>
            <a:r>
              <a:rPr lang="es-ES" dirty="0" smtClean="0"/>
              <a:t>/</a:t>
            </a:r>
            <a:r>
              <a:rPr lang="es-ES_tradnl" dirty="0" smtClean="0"/>
              <a:t>( 1+(TA))</a:t>
            </a:r>
            <a:r>
              <a:rPr lang="es-ES_tradnl" baseline="30000" dirty="0" smtClean="0"/>
              <a:t>n</a:t>
            </a:r>
            <a:endParaRPr lang="es-ES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r>
              <a:rPr lang="es-ES_tradnl" dirty="0" smtClean="0"/>
              <a:t>VAN Y B/C</a:t>
            </a:r>
            <a:endParaRPr lang="es-ES" dirty="0" smtClean="0"/>
          </a:p>
          <a:p>
            <a:pPr>
              <a:buNone/>
            </a:pPr>
            <a:r>
              <a:rPr lang="es-ES_tradnl" b="1" dirty="0" smtClean="0"/>
              <a:t>VAN</a:t>
            </a:r>
            <a:r>
              <a:rPr lang="es-ES_tradnl" b="1" dirty="0" smtClean="0"/>
              <a:t>= (</a:t>
            </a:r>
            <a:r>
              <a:rPr lang="es-ES_tradnl" dirty="0" smtClean="0"/>
              <a:t>∑</a:t>
            </a:r>
            <a:r>
              <a:rPr lang="es-ES" dirty="0" err="1" smtClean="0"/>
              <a:t>I</a:t>
            </a:r>
            <a:r>
              <a:rPr lang="es-ES" baseline="-25000" dirty="0" err="1" smtClean="0"/>
              <a:t>mA</a:t>
            </a:r>
            <a:r>
              <a:rPr lang="es-ES_tradnl" b="1" dirty="0" smtClean="0"/>
              <a:t>) - (</a:t>
            </a:r>
            <a:r>
              <a:rPr lang="es-ES_tradnl" dirty="0" smtClean="0"/>
              <a:t>∑</a:t>
            </a:r>
            <a:r>
              <a:rPr lang="es-ES" dirty="0" err="1" smtClean="0"/>
              <a:t>C</a:t>
            </a:r>
            <a:r>
              <a:rPr lang="es-ES" baseline="-25000" dirty="0" err="1" smtClean="0"/>
              <a:t>mA</a:t>
            </a:r>
            <a:r>
              <a:rPr lang="es-ES_tradnl" b="1" dirty="0" smtClean="0"/>
              <a:t>)</a:t>
            </a:r>
            <a:endParaRPr lang="es-ES" dirty="0" smtClean="0"/>
          </a:p>
          <a:p>
            <a:pPr>
              <a:buNone/>
            </a:pPr>
            <a:r>
              <a:rPr lang="es-ES" i="1" dirty="0" smtClean="0"/>
              <a:t> </a:t>
            </a:r>
            <a:r>
              <a:rPr lang="es-ES" b="1" dirty="0" smtClean="0"/>
              <a:t>B/C</a:t>
            </a:r>
            <a:r>
              <a:rPr lang="es-ES" b="1" dirty="0" smtClean="0"/>
              <a:t>= (</a:t>
            </a:r>
            <a:r>
              <a:rPr lang="es-ES_tradnl" dirty="0" smtClean="0"/>
              <a:t>∑</a:t>
            </a:r>
            <a:r>
              <a:rPr lang="es-ES" dirty="0" err="1" smtClean="0"/>
              <a:t>I</a:t>
            </a:r>
            <a:r>
              <a:rPr lang="es-ES" baseline="-25000" dirty="0" err="1" smtClean="0"/>
              <a:t>mA</a:t>
            </a:r>
            <a:r>
              <a:rPr lang="es-ES" b="1" dirty="0" smtClean="0"/>
              <a:t>)/(a</a:t>
            </a:r>
            <a:r>
              <a:rPr lang="es-ES_tradnl" dirty="0" smtClean="0"/>
              <a:t>∑</a:t>
            </a:r>
            <a:r>
              <a:rPr lang="es-ES" dirty="0" err="1" smtClean="0"/>
              <a:t>C</a:t>
            </a:r>
            <a:r>
              <a:rPr lang="es-ES" baseline="-25000" dirty="0" err="1" smtClean="0"/>
              <a:t>mA</a:t>
            </a:r>
            <a:r>
              <a:rPr lang="es-ES" b="1" dirty="0" smtClean="0"/>
              <a:t>)</a:t>
            </a:r>
            <a:r>
              <a:rPr lang="es-ES" dirty="0" smtClean="0"/>
              <a:t> </a:t>
            </a:r>
            <a:endParaRPr lang="es-ES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r>
              <a:rPr lang="es-ES_tradnl" dirty="0" smtClean="0"/>
              <a:t>TASA INTERNA DE RETORNO. Año.</a:t>
            </a:r>
            <a:endParaRPr lang="es-ES" dirty="0" smtClean="0"/>
          </a:p>
          <a:p>
            <a:pPr>
              <a:buNone/>
            </a:pPr>
            <a:r>
              <a:rPr lang="es-ES_tradnl" b="1" dirty="0" smtClean="0"/>
              <a:t>(</a:t>
            </a:r>
            <a:r>
              <a:rPr lang="es-ES_tradnl" dirty="0" smtClean="0"/>
              <a:t>∑</a:t>
            </a:r>
            <a:r>
              <a:rPr lang="es-ES" dirty="0" err="1" smtClean="0"/>
              <a:t>I</a:t>
            </a:r>
            <a:r>
              <a:rPr lang="es-ES" baseline="-25000" dirty="0" err="1" smtClean="0"/>
              <a:t>m+t</a:t>
            </a:r>
            <a:r>
              <a:rPr lang="es-ES" baseline="-25000" dirty="0" smtClean="0"/>
              <a:t> A</a:t>
            </a:r>
            <a:r>
              <a:rPr lang="es-ES_tradnl" b="1" dirty="0" smtClean="0"/>
              <a:t>)=(</a:t>
            </a:r>
            <a:r>
              <a:rPr lang="es-ES_tradnl" dirty="0" smtClean="0"/>
              <a:t>∑</a:t>
            </a:r>
            <a:r>
              <a:rPr lang="es-ES" dirty="0" err="1" smtClean="0"/>
              <a:t>C</a:t>
            </a:r>
            <a:r>
              <a:rPr lang="es-ES" baseline="-25000" dirty="0" err="1" smtClean="0"/>
              <a:t>m+t</a:t>
            </a:r>
            <a:r>
              <a:rPr lang="es-ES" baseline="-25000" dirty="0" smtClean="0"/>
              <a:t> A</a:t>
            </a:r>
            <a:r>
              <a:rPr lang="es-ES_tradnl" b="1" dirty="0" smtClean="0"/>
              <a:t>), </a:t>
            </a:r>
            <a:r>
              <a:rPr lang="es-ES_tradnl" dirty="0" smtClean="0"/>
              <a:t>es decir:</a:t>
            </a:r>
            <a:endParaRPr lang="es-ES" dirty="0" smtClean="0"/>
          </a:p>
          <a:p>
            <a:pPr>
              <a:buNone/>
            </a:pPr>
            <a:r>
              <a:rPr lang="es-ES_tradnl" b="1" dirty="0" smtClean="0"/>
              <a:t>(</a:t>
            </a:r>
            <a:r>
              <a:rPr lang="es-ES_tradnl" dirty="0" smtClean="0"/>
              <a:t>∑</a:t>
            </a:r>
            <a:r>
              <a:rPr lang="es-ES" dirty="0" smtClean="0"/>
              <a:t>I</a:t>
            </a:r>
            <a:r>
              <a:rPr lang="es-ES" baseline="-25000" dirty="0" smtClean="0"/>
              <a:t>n A</a:t>
            </a:r>
            <a:r>
              <a:rPr lang="es-ES_tradnl" b="1" dirty="0" smtClean="0"/>
              <a:t>)=(</a:t>
            </a:r>
            <a:r>
              <a:rPr lang="es-ES_tradnl" dirty="0" smtClean="0"/>
              <a:t>∑</a:t>
            </a:r>
            <a:r>
              <a:rPr lang="es-ES" dirty="0" err="1" smtClean="0"/>
              <a:t>C</a:t>
            </a:r>
            <a:r>
              <a:rPr lang="es-ES" baseline="-25000" dirty="0" err="1" smtClean="0"/>
              <a:t>n</a:t>
            </a:r>
            <a:r>
              <a:rPr lang="es-ES" baseline="-25000" dirty="0" smtClean="0"/>
              <a:t> A</a:t>
            </a:r>
            <a:r>
              <a:rPr lang="es-ES_tradnl" b="1" dirty="0" smtClean="0"/>
              <a:t>),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∑I</a:t>
            </a:r>
            <a:r>
              <a:rPr lang="es-ES" baseline="-25000" dirty="0" smtClean="0"/>
              <a:t>n A</a:t>
            </a:r>
            <a:r>
              <a:rPr lang="es-ES" dirty="0" smtClean="0"/>
              <a:t>=∑I</a:t>
            </a:r>
            <a:r>
              <a:rPr lang="es-ES" baseline="-25000" dirty="0" smtClean="0"/>
              <a:t>n </a:t>
            </a:r>
            <a:r>
              <a:rPr lang="es-ES" dirty="0" smtClean="0"/>
              <a:t>/( 1+(TIR))</a:t>
            </a:r>
            <a:r>
              <a:rPr lang="es-ES" baseline="30000" dirty="0" smtClean="0"/>
              <a:t>n</a:t>
            </a:r>
            <a:r>
              <a:rPr lang="es-ES" dirty="0" smtClean="0"/>
              <a:t>=∑</a:t>
            </a:r>
            <a:r>
              <a:rPr lang="es-ES" dirty="0" err="1" smtClean="0"/>
              <a:t>C</a:t>
            </a:r>
            <a:r>
              <a:rPr lang="es-ES" baseline="-25000" dirty="0" err="1" smtClean="0"/>
              <a:t>n</a:t>
            </a:r>
            <a:r>
              <a:rPr lang="es-ES" baseline="-25000" dirty="0" smtClean="0"/>
              <a:t> A</a:t>
            </a:r>
            <a:r>
              <a:rPr lang="es-ES" dirty="0" smtClean="0"/>
              <a:t>=∑</a:t>
            </a:r>
            <a:r>
              <a:rPr lang="es-ES" dirty="0" err="1" smtClean="0"/>
              <a:t>C</a:t>
            </a:r>
            <a:r>
              <a:rPr lang="es-ES" baseline="-25000" dirty="0" err="1" smtClean="0"/>
              <a:t>n</a:t>
            </a:r>
            <a:r>
              <a:rPr lang="es-ES" baseline="-25000" dirty="0" smtClean="0"/>
              <a:t> </a:t>
            </a:r>
            <a:r>
              <a:rPr lang="es-ES" dirty="0" smtClean="0"/>
              <a:t>/( 1+(TIR))</a:t>
            </a:r>
            <a:r>
              <a:rPr lang="es-ES" baseline="30000" dirty="0" smtClean="0"/>
              <a:t>n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_tradnl" dirty="0" smtClean="0"/>
              <a:t>Rentabilidad social.</a:t>
            </a:r>
          </a:p>
          <a:p>
            <a:pPr>
              <a:buFontTx/>
              <a:buChar char="-"/>
            </a:pPr>
            <a:r>
              <a:rPr lang="es-ES_tradnl" dirty="0" smtClean="0"/>
              <a:t>¿se deja o elimina la anterior conexión?</a:t>
            </a:r>
          </a:p>
          <a:p>
            <a:pPr>
              <a:buNone/>
            </a:pPr>
            <a:r>
              <a:rPr lang="es-ES_tradnl" dirty="0" smtClean="0"/>
              <a:t>Beneficio o coste, (costes de oportunidad)</a:t>
            </a:r>
          </a:p>
          <a:p>
            <a:pPr>
              <a:buFontTx/>
              <a:buChar char="-"/>
            </a:pPr>
            <a:r>
              <a:rPr lang="es-ES_tradnl" dirty="0" smtClean="0"/>
              <a:t>Comparación de costes de mantenimiento y rehabilitación.</a:t>
            </a:r>
          </a:p>
          <a:p>
            <a:pPr>
              <a:buFontTx/>
              <a:buChar char="-"/>
            </a:pPr>
            <a:r>
              <a:rPr lang="es-ES_tradnl" dirty="0" smtClean="0"/>
              <a:t>Comparación de costes de accidentes.</a:t>
            </a:r>
          </a:p>
          <a:p>
            <a:pPr>
              <a:buFontTx/>
              <a:buChar char="-"/>
            </a:pPr>
            <a:r>
              <a:rPr lang="es-ES_tradnl" dirty="0" smtClean="0"/>
              <a:t>Comparación costes de funcionamiento y tiempo.</a:t>
            </a:r>
          </a:p>
          <a:p>
            <a:pPr>
              <a:buFontTx/>
              <a:buChar char="-"/>
            </a:pPr>
            <a:endParaRPr lang="es-ES_tradnl" dirty="0" smtClean="0"/>
          </a:p>
          <a:p>
            <a:pPr>
              <a:buFontTx/>
              <a:buChar char="-"/>
            </a:pPr>
            <a:endParaRPr lang="es-E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Costes:</a:t>
            </a:r>
          </a:p>
          <a:p>
            <a:pPr lvl="1"/>
            <a:r>
              <a:rPr lang="es-ES_tradnl" dirty="0" smtClean="0"/>
              <a:t>Construcción o subvención al promotor.</a:t>
            </a:r>
          </a:p>
          <a:p>
            <a:pPr lvl="1"/>
            <a:r>
              <a:rPr lang="es-ES_tradnl" dirty="0" smtClean="0"/>
              <a:t>Peajes.</a:t>
            </a:r>
          </a:p>
          <a:p>
            <a:pPr marL="0" lvl="1" indent="0">
              <a:buNone/>
            </a:pPr>
            <a:endParaRPr lang="es-ES_tradnl" dirty="0" smtClean="0"/>
          </a:p>
          <a:p>
            <a:pPr marL="0" lvl="1" indent="0">
              <a:buNone/>
            </a:pPr>
            <a:r>
              <a:rPr lang="es-ES_tradnl" dirty="0" smtClean="0"/>
              <a:t>Los costes de explotación del promotor por empleo se consideran un beneficio en la rentabilidad social.</a:t>
            </a:r>
            <a:endParaRPr lang="es-ES_tradnl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38272" t="17241" r="39682" b="66145"/>
          <a:stretch>
            <a:fillRect/>
          </a:stretch>
        </p:blipFill>
        <p:spPr bwMode="auto">
          <a:xfrm>
            <a:off x="683568" y="2204864"/>
            <a:ext cx="36724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2" cstate="print"/>
          <a:srcRect l="37920" t="33229" r="38800" b="26332"/>
          <a:stretch>
            <a:fillRect/>
          </a:stretch>
        </p:blipFill>
        <p:spPr bwMode="auto">
          <a:xfrm>
            <a:off x="4860032" y="1988840"/>
            <a:ext cx="374441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" dirty="0" smtClean="0"/>
              <a:t>Secuencia de cálculo:</a:t>
            </a:r>
            <a:endParaRPr lang="es-ES" dirty="0" smtClean="0"/>
          </a:p>
          <a:p>
            <a:r>
              <a:rPr lang="es-ES" dirty="0" smtClean="0"/>
              <a:t>Determinación de los</a:t>
            </a:r>
            <a:r>
              <a:rPr lang="es-ES" b="1" dirty="0" smtClean="0"/>
              <a:t> costes de accidentes.</a:t>
            </a:r>
          </a:p>
          <a:p>
            <a:r>
              <a:rPr lang="es-ES" dirty="0" smtClean="0"/>
              <a:t>Determinación de los </a:t>
            </a:r>
            <a:r>
              <a:rPr lang="es-ES" b="1" dirty="0" smtClean="0"/>
              <a:t>costes de funcionamiento.</a:t>
            </a:r>
          </a:p>
          <a:p>
            <a:r>
              <a:rPr lang="es-ES" dirty="0" smtClean="0"/>
              <a:t>Determinación de los </a:t>
            </a:r>
            <a:r>
              <a:rPr lang="es-ES" b="1" dirty="0" smtClean="0"/>
              <a:t>costes de tiempo.</a:t>
            </a:r>
          </a:p>
          <a:p>
            <a:r>
              <a:rPr lang="es-ES" b="1" dirty="0" smtClean="0"/>
              <a:t>Ponderación</a:t>
            </a:r>
            <a:r>
              <a:rPr lang="es-ES" dirty="0" smtClean="0"/>
              <a:t> </a:t>
            </a:r>
            <a:r>
              <a:rPr lang="es-ES" dirty="0" smtClean="0"/>
              <a:t>de los costes atendiendo al porcentaje de vehículos pesados y al reparto actual y futuro de tráfico. Determinación de los gastos de explotación, conservación de la carretera, seguros, peajes y subvenciones.</a:t>
            </a:r>
          </a:p>
          <a:p>
            <a:r>
              <a:rPr lang="es-ES" b="1" dirty="0" smtClean="0"/>
              <a:t>Estudio de rentabilidad social y/o privada </a:t>
            </a:r>
            <a:r>
              <a:rPr lang="es-ES" dirty="0" smtClean="0"/>
              <a:t>en función de los balances de costes entre la situación actual, (opción 0), y cada una de las alternativas.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_tradnl" b="1" dirty="0" smtClean="0"/>
              <a:t>COSTES DE ACCIDENTES</a:t>
            </a:r>
          </a:p>
          <a:p>
            <a:pPr marL="0" indent="0">
              <a:buNone/>
            </a:pPr>
            <a:r>
              <a:rPr lang="es-ES_tradnl" dirty="0" smtClean="0"/>
              <a:t>CPA </a:t>
            </a:r>
            <a:r>
              <a:rPr lang="es-ES_tradnl" dirty="0" smtClean="0"/>
              <a:t>= NM . CM + NH . CH</a:t>
            </a:r>
            <a:endParaRPr lang="es-ES" dirty="0" smtClean="0"/>
          </a:p>
          <a:p>
            <a:pPr marL="0" indent="0">
              <a:buNone/>
            </a:pPr>
            <a:r>
              <a:rPr lang="es-ES_tradnl" dirty="0" smtClean="0"/>
              <a:t>donde</a:t>
            </a:r>
            <a:endParaRPr lang="es-ES" dirty="0" smtClean="0"/>
          </a:p>
          <a:p>
            <a:pPr marL="0" indent="0">
              <a:buNone/>
            </a:pPr>
            <a:r>
              <a:rPr lang="es-ES_tradnl" dirty="0" smtClean="0"/>
              <a:t>CPA = coste por accidentes en el tramo completo durante un año.  </a:t>
            </a:r>
            <a:endParaRPr lang="es-ES" dirty="0" smtClean="0"/>
          </a:p>
          <a:p>
            <a:pPr marL="0" indent="0">
              <a:buNone/>
            </a:pPr>
            <a:r>
              <a:rPr lang="es-ES_tradnl" dirty="0" smtClean="0"/>
              <a:t>NM = número de muertos durante un año en el tramo.  </a:t>
            </a:r>
            <a:endParaRPr lang="es-ES" dirty="0" smtClean="0"/>
          </a:p>
          <a:p>
            <a:pPr marL="0" indent="0">
              <a:buNone/>
            </a:pPr>
            <a:r>
              <a:rPr lang="es-ES_tradnl" dirty="0" smtClean="0"/>
              <a:t>NH = número de heridos durante un año en el tramo.  </a:t>
            </a:r>
            <a:endParaRPr lang="es-ES" dirty="0" smtClean="0"/>
          </a:p>
          <a:p>
            <a:pPr marL="0" indent="0">
              <a:buNone/>
            </a:pPr>
            <a:r>
              <a:rPr lang="es-ES_tradnl" dirty="0" smtClean="0"/>
              <a:t>CM = coste unitario medio de un muerto.  </a:t>
            </a:r>
            <a:endParaRPr lang="es-ES" dirty="0" smtClean="0"/>
          </a:p>
          <a:p>
            <a:pPr marL="0" indent="0">
              <a:buNone/>
            </a:pPr>
            <a:r>
              <a:rPr lang="es-ES_tradnl" dirty="0" smtClean="0"/>
              <a:t>CH = coste unitario medio de un herido.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22469" t="6897" r="22379" b="12540"/>
          <a:stretch>
            <a:fillRect/>
          </a:stretch>
        </p:blipFill>
        <p:spPr bwMode="auto">
          <a:xfrm>
            <a:off x="3707904" y="1556792"/>
            <a:ext cx="4994910" cy="40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23528" y="544522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FALLECIDO = 150.000 €. </a:t>
            </a:r>
            <a:endParaRPr lang="es-ES" dirty="0" smtClean="0"/>
          </a:p>
          <a:p>
            <a:r>
              <a:rPr lang="es-ES_tradnl" dirty="0" smtClean="0"/>
              <a:t>HERIDO = 42.000 €.</a:t>
            </a:r>
            <a:endParaRPr lang="es-ES" dirty="0" smtClean="0"/>
          </a:p>
          <a:p>
            <a:r>
              <a:rPr lang="es-ES_tradnl" dirty="0" smtClean="0"/>
              <a:t>(TADIL)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NM = 365 . IMD . L . IM . 10</a:t>
            </a:r>
            <a:r>
              <a:rPr lang="en-US" baseline="30000" dirty="0" smtClean="0"/>
              <a:t>-8</a:t>
            </a:r>
            <a:r>
              <a:rPr lang="en-US" dirty="0" smtClean="0"/>
              <a:t> </a:t>
            </a:r>
            <a:endParaRPr lang="es-ES" dirty="0" smtClean="0"/>
          </a:p>
          <a:p>
            <a:pPr>
              <a:buNone/>
            </a:pPr>
            <a:r>
              <a:rPr lang="en-US" dirty="0" smtClean="0"/>
              <a:t>NH = K . 365 . </a:t>
            </a:r>
            <a:r>
              <a:rPr lang="es-ES_tradnl" dirty="0" smtClean="0"/>
              <a:t>IMD . L . IP . 10</a:t>
            </a:r>
            <a:r>
              <a:rPr lang="es-ES_tradnl" baseline="30000" dirty="0" smtClean="0"/>
              <a:t>-8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donde  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NM = número de muertos durante un año en el tramo. 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NH </a:t>
            </a:r>
            <a:r>
              <a:rPr lang="es-ES_tradnl" dirty="0" smtClean="0"/>
              <a:t>= número de heridos durante un año en el </a:t>
            </a:r>
            <a:r>
              <a:rPr lang="es-ES_tradnl" dirty="0" smtClean="0"/>
              <a:t>tramo.</a:t>
            </a:r>
          </a:p>
          <a:p>
            <a:pPr>
              <a:buNone/>
            </a:pPr>
            <a:r>
              <a:rPr lang="es-ES_tradnl" dirty="0" smtClean="0"/>
              <a:t>IMD </a:t>
            </a:r>
            <a:r>
              <a:rPr lang="es-ES_tradnl" dirty="0" smtClean="0"/>
              <a:t>= intensidad media diaria del tramo.  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L = longitud del tramo.  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IM = índice de mortalidad.  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IP = índice de peligrosidad.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K = número medio de heridos por accidente.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ES" b="1" i="1" cap="small" dirty="0" smtClean="0"/>
              <a:t>Costes de funcionamiento.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Los costes de funcionamiento incluyen las siguientes variables:</a:t>
            </a:r>
            <a:endParaRPr lang="es-ES" dirty="0" smtClean="0"/>
          </a:p>
          <a:p>
            <a:r>
              <a:rPr lang="es-ES_tradnl" dirty="0" smtClean="0"/>
              <a:t>Amortización del vehículo. </a:t>
            </a:r>
            <a:endParaRPr lang="es-ES" dirty="0" smtClean="0"/>
          </a:p>
          <a:p>
            <a:r>
              <a:rPr lang="es-ES_tradnl" dirty="0" smtClean="0"/>
              <a:t>Combustible. </a:t>
            </a:r>
            <a:endParaRPr lang="es-ES" dirty="0" smtClean="0"/>
          </a:p>
          <a:p>
            <a:r>
              <a:rPr lang="es-ES_tradnl" dirty="0" smtClean="0"/>
              <a:t>Lubricantes.</a:t>
            </a:r>
            <a:endParaRPr lang="es-ES" dirty="0" smtClean="0"/>
          </a:p>
          <a:p>
            <a:r>
              <a:rPr lang="es-ES_tradnl" dirty="0" smtClean="0"/>
              <a:t>Mantenimiento del vehículo. </a:t>
            </a:r>
            <a:endParaRPr lang="es-ES" dirty="0" smtClean="0"/>
          </a:p>
          <a:p>
            <a:r>
              <a:rPr lang="es-ES_tradnl" dirty="0" smtClean="0"/>
              <a:t>Neumáticos.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22469" t="6583" r="22379" b="12225"/>
          <a:stretch>
            <a:fillRect/>
          </a:stretch>
        </p:blipFill>
        <p:spPr bwMode="auto">
          <a:xfrm>
            <a:off x="683568" y="1340768"/>
            <a:ext cx="74888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22469" t="6897" r="22202" b="12852"/>
          <a:stretch>
            <a:fillRect/>
          </a:stretch>
        </p:blipFill>
        <p:spPr bwMode="auto">
          <a:xfrm>
            <a:off x="683568" y="1268760"/>
            <a:ext cx="756084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1282</Words>
  <Application>Microsoft Office PowerPoint</Application>
  <PresentationFormat>Presentación en pantalla (4:3)</PresentationFormat>
  <Paragraphs>202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La rentabilidad en Tadil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balance de tierras en Tadil</dc:title>
  <dc:creator>usuario</dc:creator>
  <cp:lastModifiedBy>usuario</cp:lastModifiedBy>
  <cp:revision>24</cp:revision>
  <dcterms:created xsi:type="dcterms:W3CDTF">2015-04-16T04:42:03Z</dcterms:created>
  <dcterms:modified xsi:type="dcterms:W3CDTF">2015-04-28T13:33:03Z</dcterms:modified>
</cp:coreProperties>
</file>